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69" r:id="rId4"/>
    <p:sldId id="270" r:id="rId5"/>
    <p:sldId id="286" r:id="rId6"/>
    <p:sldId id="273" r:id="rId7"/>
    <p:sldId id="272" r:id="rId8"/>
    <p:sldId id="274" r:id="rId9"/>
    <p:sldId id="275" r:id="rId10"/>
    <p:sldId id="288" r:id="rId11"/>
    <p:sldId id="277" r:id="rId12"/>
    <p:sldId id="278" r:id="rId13"/>
    <p:sldId id="279" r:id="rId14"/>
    <p:sldId id="280" r:id="rId15"/>
    <p:sldId id="287" r:id="rId16"/>
    <p:sldId id="281" r:id="rId17"/>
    <p:sldId id="282" r:id="rId18"/>
    <p:sldId id="283" r:id="rId19"/>
    <p:sldId id="285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12">
          <p15:clr>
            <a:srgbClr val="A4A3A4"/>
          </p15:clr>
        </p15:guide>
        <p15:guide id="2" pos="688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D0nR5hjb2F149HdF4f90ghE0l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39390A8-ACA8-4F89-969A-9C930C05666D}">
  <a:tblStyle styleId="{439390A8-ACA8-4F89-969A-9C930C05666D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tcBdr/>
        <a:fill>
          <a:solidFill>
            <a:srgbClr val="FFE1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1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1"/>
    <p:restoredTop sz="94665"/>
  </p:normalViewPr>
  <p:slideViewPr>
    <p:cSldViewPr snapToGrid="0">
      <p:cViewPr varScale="1">
        <p:scale>
          <a:sx n="81" d="100"/>
          <a:sy n="81" d="100"/>
        </p:scale>
        <p:origin x="950" y="48"/>
      </p:cViewPr>
      <p:guideLst>
        <p:guide orient="horz" pos="1412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>
            <a:spLocks noGrp="1"/>
          </p:cNvSpPr>
          <p:nvPr>
            <p:ph type="ctrTitle"/>
          </p:nvPr>
        </p:nvSpPr>
        <p:spPr>
          <a:xfrm>
            <a:off x="1052318" y="838899"/>
            <a:ext cx="10087364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ubTitle" idx="1"/>
          </p:nvPr>
        </p:nvSpPr>
        <p:spPr>
          <a:xfrm>
            <a:off x="6126480" y="1719072"/>
            <a:ext cx="5035295" cy="396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17"/>
          <p:cNvPicPr preferRelativeResize="0"/>
          <p:nvPr/>
        </p:nvPicPr>
        <p:blipFill>
          <a:blip r:embed="rId2"/>
          <a:srcRect/>
          <a:stretch/>
        </p:blipFill>
        <p:spPr>
          <a:xfrm>
            <a:off x="1075473" y="1542161"/>
            <a:ext cx="4452537" cy="44546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Google Shape;16;p17"/>
          <p:cNvCxnSpPr/>
          <p:nvPr/>
        </p:nvCxnSpPr>
        <p:spPr>
          <a:xfrm>
            <a:off x="5529072" y="1542161"/>
            <a:ext cx="0" cy="435133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302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body" idx="2"/>
          </p:nvPr>
        </p:nvSpPr>
        <p:spPr>
          <a:xfrm>
            <a:off x="5912223" y="1825625"/>
            <a:ext cx="46302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/>
          <p:nvPr/>
        </p:nvSpPr>
        <p:spPr>
          <a:xfrm>
            <a:off x="10662863" y="0"/>
            <a:ext cx="1430280" cy="6858000"/>
          </a:xfrm>
          <a:prstGeom prst="rect">
            <a:avLst/>
          </a:prstGeom>
          <a:solidFill>
            <a:srgbClr val="3386C0"/>
          </a:solidFill>
          <a:ln w="12700" cap="flat" cmpd="sng">
            <a:solidFill>
              <a:srgbClr val="FFA70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83" name="Google Shape;83;p28"/>
          <p:cNvCxnSpPr/>
          <p:nvPr/>
        </p:nvCxnSpPr>
        <p:spPr>
          <a:xfrm rot="10800000">
            <a:off x="0" y="319596"/>
            <a:ext cx="11390050" cy="0"/>
          </a:xfrm>
          <a:prstGeom prst="straightConnector1">
            <a:avLst/>
          </a:prstGeom>
          <a:noFill/>
          <a:ln w="76200" cap="flat" cmpd="sng">
            <a:solidFill>
              <a:srgbClr val="3386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28"/>
          <p:cNvCxnSpPr/>
          <p:nvPr/>
        </p:nvCxnSpPr>
        <p:spPr>
          <a:xfrm rot="10800000">
            <a:off x="0" y="516385"/>
            <a:ext cx="11390050" cy="0"/>
          </a:xfrm>
          <a:prstGeom prst="straightConnector1">
            <a:avLst/>
          </a:prstGeom>
          <a:noFill/>
          <a:ln w="38100" cap="flat" cmpd="sng">
            <a:solidFill>
              <a:srgbClr val="3386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5" name="Google Shape;8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979" y="5613841"/>
            <a:ext cx="1125706" cy="11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302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body" idx="2"/>
          </p:nvPr>
        </p:nvSpPr>
        <p:spPr>
          <a:xfrm>
            <a:off x="5912223" y="1825625"/>
            <a:ext cx="463027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/>
          <p:nvPr/>
        </p:nvSpPr>
        <p:spPr>
          <a:xfrm>
            <a:off x="10662863" y="0"/>
            <a:ext cx="1430280" cy="6858000"/>
          </a:xfrm>
          <a:prstGeom prst="rect">
            <a:avLst/>
          </a:prstGeom>
          <a:solidFill>
            <a:schemeClr val="dk2"/>
          </a:solidFill>
          <a:ln w="127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1" name="Google Shape;91;p29"/>
          <p:cNvCxnSpPr/>
          <p:nvPr/>
        </p:nvCxnSpPr>
        <p:spPr>
          <a:xfrm rot="10800000">
            <a:off x="0" y="319596"/>
            <a:ext cx="1139005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29"/>
          <p:cNvCxnSpPr/>
          <p:nvPr/>
        </p:nvCxnSpPr>
        <p:spPr>
          <a:xfrm rot="10800000">
            <a:off x="0" y="516385"/>
            <a:ext cx="1139005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3" name="Google Shape;9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979" y="5613841"/>
            <a:ext cx="1125706" cy="11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/>
          <p:nvPr/>
        </p:nvSpPr>
        <p:spPr>
          <a:xfrm>
            <a:off x="10662863" y="0"/>
            <a:ext cx="1430280" cy="6858000"/>
          </a:xfrm>
          <a:prstGeom prst="rect">
            <a:avLst/>
          </a:prstGeom>
          <a:solidFill>
            <a:srgbClr val="429942"/>
          </a:solidFill>
          <a:ln w="12700" cap="flat" cmpd="sng">
            <a:solidFill>
              <a:srgbClr val="4299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7" name="Google Shape;97;p30"/>
          <p:cNvCxnSpPr/>
          <p:nvPr/>
        </p:nvCxnSpPr>
        <p:spPr>
          <a:xfrm rot="10800000">
            <a:off x="0" y="319596"/>
            <a:ext cx="11390050" cy="0"/>
          </a:xfrm>
          <a:prstGeom prst="straightConnector1">
            <a:avLst/>
          </a:prstGeom>
          <a:noFill/>
          <a:ln w="76200" cap="flat" cmpd="sng">
            <a:solidFill>
              <a:srgbClr val="42994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30"/>
          <p:cNvCxnSpPr/>
          <p:nvPr/>
        </p:nvCxnSpPr>
        <p:spPr>
          <a:xfrm rot="10800000">
            <a:off x="0" y="516385"/>
            <a:ext cx="11390050" cy="0"/>
          </a:xfrm>
          <a:prstGeom prst="straightConnector1">
            <a:avLst/>
          </a:prstGeom>
          <a:noFill/>
          <a:ln w="38100" cap="flat" cmpd="sng">
            <a:solidFill>
              <a:srgbClr val="4299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979" y="5613841"/>
            <a:ext cx="1125706" cy="11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" name="Google Shape;20;p18"/>
          <p:cNvCxnSpPr/>
          <p:nvPr/>
        </p:nvCxnSpPr>
        <p:spPr>
          <a:xfrm>
            <a:off x="6658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rgbClr val="FFA70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" name="Google Shape;21;p18"/>
          <p:cNvCxnSpPr/>
          <p:nvPr/>
        </p:nvCxnSpPr>
        <p:spPr>
          <a:xfrm>
            <a:off x="8182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rgbClr val="FFA70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2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979" y="5613841"/>
            <a:ext cx="1125706" cy="11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9" name="Google Shape;39;p21"/>
          <p:cNvCxnSpPr/>
          <p:nvPr/>
        </p:nvCxnSpPr>
        <p:spPr>
          <a:xfrm>
            <a:off x="6658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rgbClr val="3386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" name="Google Shape;40;p21"/>
          <p:cNvCxnSpPr/>
          <p:nvPr/>
        </p:nvCxnSpPr>
        <p:spPr>
          <a:xfrm>
            <a:off x="8182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rgbClr val="3386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" name="Google Shape;4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979" y="5613841"/>
            <a:ext cx="1125706" cy="11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5" name="Google Shape;45;p22"/>
          <p:cNvCxnSpPr/>
          <p:nvPr/>
        </p:nvCxnSpPr>
        <p:spPr>
          <a:xfrm>
            <a:off x="6658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6" name="Google Shape;46;p22"/>
          <p:cNvCxnSpPr/>
          <p:nvPr/>
        </p:nvCxnSpPr>
        <p:spPr>
          <a:xfrm>
            <a:off x="8182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" name="Google Shape;4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979" y="5613841"/>
            <a:ext cx="1125706" cy="11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1" name="Google Shape;51;p23"/>
          <p:cNvCxnSpPr/>
          <p:nvPr/>
        </p:nvCxnSpPr>
        <p:spPr>
          <a:xfrm>
            <a:off x="6658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rgbClr val="42994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2" name="Google Shape;52;p23"/>
          <p:cNvCxnSpPr/>
          <p:nvPr/>
        </p:nvCxnSpPr>
        <p:spPr>
          <a:xfrm>
            <a:off x="8182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rgbClr val="42994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3" name="Google Shape;5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979" y="5613841"/>
            <a:ext cx="1125706" cy="11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7" name="Google Shape;57;p24"/>
          <p:cNvCxnSpPr/>
          <p:nvPr/>
        </p:nvCxnSpPr>
        <p:spPr>
          <a:xfrm>
            <a:off x="6658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rgbClr val="EC2F4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8" name="Google Shape;58;p24"/>
          <p:cNvCxnSpPr/>
          <p:nvPr/>
        </p:nvCxnSpPr>
        <p:spPr>
          <a:xfrm>
            <a:off x="8182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rgbClr val="EC2F4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9" name="Google Shape;5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979" y="5613841"/>
            <a:ext cx="1125706" cy="11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63" name="Google Shape;63;p25"/>
          <p:cNvCxnSpPr/>
          <p:nvPr/>
        </p:nvCxnSpPr>
        <p:spPr>
          <a:xfrm>
            <a:off x="6658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rgbClr val="FFA708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64;p25"/>
          <p:cNvCxnSpPr/>
          <p:nvPr/>
        </p:nvCxnSpPr>
        <p:spPr>
          <a:xfrm>
            <a:off x="8182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rgbClr val="FFA70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5" name="Google Shape;6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979" y="5613841"/>
            <a:ext cx="1125706" cy="11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69" name="Google Shape;69;p26"/>
          <p:cNvCxnSpPr/>
          <p:nvPr/>
        </p:nvCxnSpPr>
        <p:spPr>
          <a:xfrm>
            <a:off x="6658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rgbClr val="3386C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26"/>
          <p:cNvCxnSpPr/>
          <p:nvPr/>
        </p:nvCxnSpPr>
        <p:spPr>
          <a:xfrm>
            <a:off x="8182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rgbClr val="3386C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1" name="Google Shape;7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979" y="5613841"/>
            <a:ext cx="1125706" cy="11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75" name="Google Shape;75;p27"/>
          <p:cNvCxnSpPr/>
          <p:nvPr/>
        </p:nvCxnSpPr>
        <p:spPr>
          <a:xfrm>
            <a:off x="6658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" name="Google Shape;76;p27"/>
          <p:cNvCxnSpPr/>
          <p:nvPr/>
        </p:nvCxnSpPr>
        <p:spPr>
          <a:xfrm>
            <a:off x="818225" y="0"/>
            <a:ext cx="0" cy="6960093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7" name="Google Shape;77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6979" y="5613841"/>
            <a:ext cx="1125706" cy="1126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>
            <a:spLocks noGrp="1"/>
          </p:cNvSpPr>
          <p:nvPr>
            <p:ph type="ctrTitle"/>
          </p:nvPr>
        </p:nvSpPr>
        <p:spPr>
          <a:xfrm>
            <a:off x="1052318" y="838899"/>
            <a:ext cx="10087364" cy="703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entury Gothic"/>
              <a:buNone/>
            </a:pPr>
            <a:r>
              <a:rPr lang="en-US" dirty="0"/>
              <a:t>Shovel-ready Projects</a:t>
            </a:r>
            <a:endParaRPr dirty="0"/>
          </a:p>
        </p:txBody>
      </p:sp>
      <p:sp>
        <p:nvSpPr>
          <p:cNvPr id="107" name="Google Shape;107;p1"/>
          <p:cNvSpPr txBox="1">
            <a:spLocks noGrp="1"/>
          </p:cNvSpPr>
          <p:nvPr>
            <p:ph type="subTitle" idx="1"/>
          </p:nvPr>
        </p:nvSpPr>
        <p:spPr>
          <a:xfrm>
            <a:off x="6126480" y="1719072"/>
            <a:ext cx="5035295" cy="3968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 b="1" dirty="0"/>
              <a:t>Final Proposal Launch</a:t>
            </a:r>
            <a:br>
              <a:rPr lang="en-US" dirty="0"/>
            </a:b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April 20,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0110-23EB-148E-EFEC-FB6A4D7D5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691" cy="1325563"/>
          </a:xfrm>
        </p:spPr>
        <p:txBody>
          <a:bodyPr/>
          <a:lstStyle/>
          <a:p>
            <a:r>
              <a:rPr lang="en-CA" dirty="0"/>
              <a:t>Information that Goes into Application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A3DDF-E6F5-C4F7-DD9F-025664B60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807778" cy="4519077"/>
          </a:xfrm>
        </p:spPr>
        <p:txBody>
          <a:bodyPr>
            <a:normAutofit fontScale="77500" lnSpcReduction="20000"/>
          </a:bodyPr>
          <a:lstStyle/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1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Form – </a:t>
            </a:r>
            <a:r>
              <a:rPr lang="en-US" sz="3100" i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word limits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1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Templates including:</a:t>
            </a:r>
          </a:p>
          <a:p>
            <a:pPr marL="13716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Costs (Template A)</a:t>
            </a:r>
          </a:p>
          <a:p>
            <a:pPr marL="13716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Personnel Costs (Template B)</a:t>
            </a:r>
          </a:p>
          <a:p>
            <a:pPr marL="13716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Financing (Template C)</a:t>
            </a:r>
          </a:p>
          <a:p>
            <a:pPr marL="13716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In-kind cost listing (Template D)</a:t>
            </a:r>
          </a:p>
          <a:p>
            <a:pPr marL="13716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Project Milestones (Template E)</a:t>
            </a:r>
          </a:p>
          <a:p>
            <a:pPr marL="13716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to be Conducted (Template F)</a:t>
            </a:r>
          </a:p>
          <a:p>
            <a:pPr marL="13716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Performance Indicators (Template G)</a:t>
            </a:r>
          </a:p>
          <a:p>
            <a:pPr marL="1371600" lvl="3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Commercialization Strategy (required for Commercialization Projects) (Template H)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234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089D-13A7-CB06-081B-EBCC4B73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are Projects Funded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C5ED0-5FD8-A4D3-0A0A-D9708A111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Recipient will distribute the Contribution to Ultimate Recipients for the purpose of conducting Eligible Projects. 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funding (apart from the NCC funding) will have to be demonstrated/confirmed.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Cost-matching limits associated with in-kind contributions (per year) 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Federal investment from other programs will not be eligible for project matching purposes.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Projects are maximum of three to four years – but year four is subject to federal funding appropriations being obtained.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627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84C62-4E4E-3597-E7F3-C7811AD90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42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limits and eligible costs/activities are outlined in the Costing Memorandum (Schedule 2) </a:t>
            </a:r>
          </a:p>
          <a:p>
            <a:pPr lvl="1" indent="-342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kern="100" dirty="0">
                <a:solidFill>
                  <a:srgbClr val="FF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will have an Ultimate Recipient that will act as project lead.  Funds will flow from the NCC to the Ultimate Recipient.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9EE593-DB15-5E3B-81BA-38CA408E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How are Projects Funded? (</a:t>
            </a:r>
            <a:r>
              <a:rPr lang="en-CA" sz="3200" dirty="0"/>
              <a:t>continued …)</a:t>
            </a:r>
          </a:p>
        </p:txBody>
      </p:sp>
    </p:spTree>
    <p:extLst>
      <p:ext uri="{BB962C8B-B14F-4D97-AF65-F5344CB8AC3E}">
        <p14:creationId xmlns:p14="http://schemas.microsoft.com/office/powerpoint/2010/main" val="175190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84C62-4E4E-3597-E7F3-C7811AD90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7282"/>
            <a:ext cx="10961914" cy="4351338"/>
          </a:xfrm>
        </p:spPr>
        <p:txBody>
          <a:bodyPr/>
          <a:lstStyle/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kern="1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projects: Projects from industry, academia, and not-for-profit organizations within the following project categories.</a:t>
            </a:r>
            <a:endParaRPr lang="en-US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9EE593-DB15-5E3B-81BA-38CA408E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How are Projects Funded? (</a:t>
            </a:r>
            <a:r>
              <a:rPr lang="en-CA" sz="3200" dirty="0"/>
              <a:t>continued …)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73A11022-98CC-C953-AAF3-FAB6E9692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91766"/>
              </p:ext>
            </p:extLst>
          </p:nvPr>
        </p:nvGraphicFramePr>
        <p:xfrm>
          <a:off x="1388099" y="2546078"/>
          <a:ext cx="10280318" cy="2834640"/>
        </p:xfrm>
        <a:graphic>
          <a:graphicData uri="http://schemas.openxmlformats.org/drawingml/2006/table">
            <a:tbl>
              <a:tblPr firstRow="1" bandRow="1">
                <a:tableStyleId>{439390A8-ACA8-4F89-969A-9C930C05666D}</a:tableStyleId>
              </a:tblPr>
              <a:tblGrid>
                <a:gridCol w="787718">
                  <a:extLst>
                    <a:ext uri="{9D8B030D-6E8A-4147-A177-3AD203B41FA5}">
                      <a16:colId xmlns:a16="http://schemas.microsoft.com/office/drawing/2014/main" val="3611316505"/>
                    </a:ext>
                  </a:extLst>
                </a:gridCol>
                <a:gridCol w="2536429">
                  <a:extLst>
                    <a:ext uri="{9D8B030D-6E8A-4147-A177-3AD203B41FA5}">
                      <a16:colId xmlns:a16="http://schemas.microsoft.com/office/drawing/2014/main" val="1829273058"/>
                    </a:ext>
                  </a:extLst>
                </a:gridCol>
                <a:gridCol w="5565961">
                  <a:extLst>
                    <a:ext uri="{9D8B030D-6E8A-4147-A177-3AD203B41FA5}">
                      <a16:colId xmlns:a16="http://schemas.microsoft.com/office/drawing/2014/main" val="471389187"/>
                    </a:ext>
                  </a:extLst>
                </a:gridCol>
                <a:gridCol w="1390210">
                  <a:extLst>
                    <a:ext uri="{9D8B030D-6E8A-4147-A177-3AD203B41FA5}">
                      <a16:colId xmlns:a16="http://schemas.microsoft.com/office/drawing/2014/main" val="372735925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CA" sz="2000" baseline="0" dirty="0"/>
                        <a:t>Type of Project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r>
                        <a:rPr lang="en-CA" sz="2000" baseline="0" dirty="0"/>
                        <a:t>Type of Project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kern="100" dirty="0">
                          <a:effectLst/>
                        </a:rPr>
                        <a:t>Maximum Permissible Sharing Ratios covered by NCC</a:t>
                      </a:r>
                      <a:endParaRPr lang="en-US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CA" sz="2000" dirty="0"/>
                        <a:t>Status</a:t>
                      </a: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77792"/>
                  </a:ext>
                </a:extLst>
              </a:tr>
              <a:tr h="844268">
                <a:tc gridSpan="2">
                  <a:txBody>
                    <a:bodyPr/>
                    <a:lstStyle/>
                    <a:p>
                      <a:pPr algn="l"/>
                      <a:endParaRPr lang="en-CA" sz="2200" b="0" i="0" u="none" strike="noStrike" cap="none" dirty="0">
                        <a:solidFill>
                          <a:schemeClr val="dk1"/>
                        </a:solidFill>
                        <a:effectLst/>
                        <a:latin typeface="Century Gothic"/>
                        <a:sym typeface="Arial"/>
                      </a:endParaRPr>
                    </a:p>
                    <a:p>
                      <a:pPr algn="l"/>
                      <a:r>
                        <a:rPr lang="en-CA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sym typeface="Arial"/>
                        </a:rPr>
                        <a:t>R&amp;Ds</a:t>
                      </a:r>
                    </a:p>
                    <a:p>
                      <a:pPr algn="l"/>
                      <a:endParaRPr lang="en-CA" sz="2200" b="0" i="0" u="none" strike="noStrike" cap="none" dirty="0">
                        <a:solidFill>
                          <a:schemeClr val="dk1"/>
                        </a:solidFill>
                        <a:effectLst/>
                        <a:latin typeface="Century Gothic"/>
                        <a:sym typeface="Arial"/>
                      </a:endParaRPr>
                    </a:p>
                    <a:p>
                      <a:pPr algn="l"/>
                      <a:r>
                        <a:rPr lang="en-CA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sym typeface="Arial"/>
                        </a:rPr>
                        <a:t>Training</a:t>
                      </a:r>
                    </a:p>
                    <a:p>
                      <a:pPr algn="l"/>
                      <a:endParaRPr lang="en-CA" sz="2200" b="0" i="0" u="none" strike="noStrike" cap="none" dirty="0">
                        <a:solidFill>
                          <a:schemeClr val="dk1"/>
                        </a:solidFill>
                        <a:effectLst/>
                        <a:latin typeface="Century Gothic"/>
                        <a:sym typeface="Arial"/>
                      </a:endParaRPr>
                    </a:p>
                    <a:p>
                      <a:pPr algn="l"/>
                      <a:r>
                        <a:rPr lang="en-CA" sz="2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sym typeface="Arial"/>
                        </a:rPr>
                        <a:t>Commercialization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600" b="1" i="0" u="none" strike="noStrike" cap="none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Century Gothic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Century Gothic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CA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</a:rPr>
                        <a:t>Nov 1, 2022  	Initial version submitted to ISED for review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en-CA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</a:rPr>
                        <a:t>Nov 15, 2022  	Revised version with ISED feedback addressed</a:t>
                      </a:r>
                    </a:p>
                    <a:p>
                      <a:pPr marL="1828800" indent="-1828800" algn="l">
                        <a:spcAft>
                          <a:spcPts val="600"/>
                        </a:spcAft>
                        <a:tabLst/>
                      </a:pPr>
                      <a:r>
                        <a:rPr lang="en-CA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</a:rPr>
                        <a:t>Jan 13 , 2023	Revised version with the second round of ISED feedback addressed</a:t>
                      </a:r>
                    </a:p>
                    <a:p>
                      <a:pPr marL="1828800" indent="-1828800" algn="l">
                        <a:spcAft>
                          <a:spcPts val="600"/>
                        </a:spcAft>
                        <a:tabLst/>
                      </a:pPr>
                      <a:r>
                        <a:rPr lang="en-CA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</a:rPr>
                        <a:t>Jan 31, 2023  	Received ISED’s approval</a:t>
                      </a:r>
                    </a:p>
                    <a:p>
                      <a:pPr marL="1828800" indent="-1828800" algn="l">
                        <a:spcAft>
                          <a:spcPts val="600"/>
                        </a:spcAft>
                        <a:tabLst/>
                      </a:pPr>
                      <a:endParaRPr lang="en-CA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Century Gothic"/>
                        <a:cs typeface="Century Gothic"/>
                        <a:sym typeface="Arial"/>
                      </a:endParaRPr>
                    </a:p>
                    <a:p>
                      <a:pPr marL="1828800" indent="-1817688">
                        <a:spcAft>
                          <a:spcPts val="600"/>
                        </a:spcAft>
                        <a:tabLst/>
                      </a:pPr>
                      <a:r>
                        <a:rPr lang="en-CA" sz="16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</a:rPr>
                        <a:t>Motion</a:t>
                      </a:r>
                      <a:r>
                        <a:rPr lang="en-CA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</a:rPr>
                        <a:t>                    </a:t>
                      </a:r>
                      <a:r>
                        <a:rPr lang="en-CA" sz="1600" b="0" i="1" u="none" strike="noStrike" cap="none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Century Gothic"/>
                          <a:cs typeface="Century Gothic"/>
                          <a:sym typeface="Arial"/>
                        </a:rPr>
                        <a:t>Move to approve the project selection criteria and strategy for shovel-ready projects.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200" kern="1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/>
                          <a:latin typeface="Century Gothic" panose="020B0502020202020204" pitchFamily="34" charset="0"/>
                        </a:rPr>
                        <a:t>Up to 47% of the project eligible costs</a:t>
                      </a:r>
                      <a:endParaRPr lang="en-US" sz="2200" kern="1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200" kern="1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/>
                          <a:latin typeface="Century Gothic" panose="020B0502020202020204" pitchFamily="34" charset="0"/>
                        </a:rPr>
                        <a:t>Up to 47% of the project eligible costs</a:t>
                      </a:r>
                      <a:endParaRPr lang="en-US" sz="2200" kern="1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2200" kern="100" dirty="0">
                        <a:effectLst/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/>
                          <a:latin typeface="Century Gothic" panose="020B0502020202020204" pitchFamily="34" charset="0"/>
                        </a:rPr>
                        <a:t>Up to 30% of the project eligible costs</a:t>
                      </a:r>
                      <a:endParaRPr lang="en-US" sz="2200" kern="1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</a:rPr>
                        <a:t>Complete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3178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CA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Century Gothic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34976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7941053-276A-265A-D0C7-63FB4101253D}"/>
              </a:ext>
            </a:extLst>
          </p:cNvPr>
          <p:cNvSpPr txBox="1"/>
          <p:nvPr/>
        </p:nvSpPr>
        <p:spPr>
          <a:xfrm>
            <a:off x="1388099" y="5206355"/>
            <a:ext cx="8905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kern="0" dirty="0"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Sharing ratio means the proportion of costs covered by NCC funds. </a:t>
            </a:r>
            <a:endParaRPr lang="en-US" sz="14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3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90FA1-BDE2-2C5B-BEF3-7D8575355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184" y="1616618"/>
            <a:ext cx="10723631" cy="4580785"/>
          </a:xfrm>
        </p:spPr>
        <p:txBody>
          <a:bodyPr>
            <a:normAutofit fontScale="32500" lnSpcReduction="20000"/>
          </a:bodyPr>
          <a:lstStyle/>
          <a:p>
            <a:pPr marL="571500" indent="0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6200" b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Spearhead Projects: </a:t>
            </a:r>
            <a:r>
              <a:rPr lang="en-US" sz="62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projects which are forward-looking research or training projects that consist only of post-secondary educational institutions (PSE) and/or, when appropriate, not-for-profit organizations as Ultimate Recipients. </a:t>
            </a:r>
          </a:p>
          <a:p>
            <a:pPr marL="914400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2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In this call, NCC will fund a limited number of spearhead projects for up to 10% of the total budget of the call.</a:t>
            </a:r>
            <a:r>
              <a:rPr lang="en-US" sz="6200" b="1" u="sng" kern="0" dirty="0">
                <a:solidFill>
                  <a:srgbClr val="D13438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6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Project themes: Critical Infrastructure Protection, Network Security, Software Security, Human-Centric Cybersecurity, and Privacy Protection.  </a:t>
            </a:r>
            <a:endParaRPr lang="en-US" sz="6200" kern="0" dirty="0">
              <a:latin typeface="Century Gothic" panose="020B0502020202020204" pitchFamily="34" charset="0"/>
            </a:endParaRPr>
          </a:p>
          <a:p>
            <a:pPr marL="914400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200" b="1" kern="0" dirty="0">
                <a:latin typeface="Century Gothic" panose="020B0502020202020204" pitchFamily="34" charset="0"/>
              </a:rPr>
              <a:t>Research Spearhead:</a:t>
            </a:r>
            <a:r>
              <a:rPr lang="en-US" sz="62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62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Normally up to a maximum of </a:t>
            </a:r>
            <a:r>
              <a:rPr lang="en-US" sz="6200" b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$30k/year/PI</a:t>
            </a:r>
            <a:r>
              <a:rPr lang="en-US" sz="62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6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at least two institutional partners in a Spearhead Research project; require private sector partner by final year of project. Three years max duration. </a:t>
            </a:r>
            <a:endParaRPr lang="en-US" sz="6200" kern="0" dirty="0">
              <a:latin typeface="Century Gothic" panose="020B0502020202020204" pitchFamily="34" charset="0"/>
            </a:endParaRPr>
          </a:p>
          <a:p>
            <a:pPr marL="914400">
              <a:lnSpc>
                <a:spcPct val="12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200" b="1" kern="0" dirty="0">
                <a:latin typeface="Century Gothic" panose="020B0502020202020204" pitchFamily="34" charset="0"/>
              </a:rPr>
              <a:t>Training Spearhead: </a:t>
            </a:r>
            <a:r>
              <a:rPr lang="en-US" sz="6200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Normally </a:t>
            </a:r>
            <a:r>
              <a:rPr lang="en-US" sz="6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up to a maximum of </a:t>
            </a:r>
            <a:r>
              <a:rPr lang="en-US" sz="6200" b="1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$300k/year/Ultimate-Recipient</a:t>
            </a:r>
            <a:r>
              <a:rPr lang="en-US" sz="62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6200" kern="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 Three years max duration. </a:t>
            </a:r>
            <a:endParaRPr lang="en-US" sz="6200" dirty="0">
              <a:latin typeface="Century Gothic" panose="020B0502020202020204" pitchFamily="34" charset="0"/>
            </a:endParaRPr>
          </a:p>
          <a:p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92D58B4-5CB8-F9EC-EDA2-8D4B156B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How are Projects Funded? (</a:t>
            </a:r>
            <a:r>
              <a:rPr lang="en-CA" sz="3200" dirty="0"/>
              <a:t>continued …)</a:t>
            </a:r>
          </a:p>
        </p:txBody>
      </p:sp>
    </p:spTree>
    <p:extLst>
      <p:ext uri="{BB962C8B-B14F-4D97-AF65-F5344CB8AC3E}">
        <p14:creationId xmlns:p14="http://schemas.microsoft.com/office/powerpoint/2010/main" val="365098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6089D-13A7-CB06-081B-EBCC4B73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Eligible Sources of Matching Funds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C5ED0-5FD8-A4D3-0A0A-D9708A111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Sector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600" b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Provincial/territorial/municipal governments </a:t>
            </a:r>
            <a:endParaRPr lang="en-CA" sz="2600" dirty="0">
              <a:latin typeface="Century Gothic" panose="020B0502020202020204" pitchFamily="34" charset="0"/>
            </a:endParaRP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6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N</a:t>
            </a:r>
            <a:r>
              <a:rPr lang="en-CA" sz="2600" b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ot-for-profit institutions</a:t>
            </a:r>
            <a:endParaRPr lang="en-CA" sz="2600" dirty="0">
              <a:latin typeface="Century Gothic" panose="020B0502020202020204" pitchFamily="34" charset="0"/>
            </a:endParaRP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2600" b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Canadian post-secondary institutions</a:t>
            </a:r>
            <a:r>
              <a:rPr lang="en-CA" sz="2400" b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  <a:endParaRPr lang="en-CA" sz="2400" dirty="0">
              <a:latin typeface="Century Gothic" panose="020B0502020202020204" pitchFamily="34" charset="0"/>
            </a:endParaRPr>
          </a:p>
          <a:p>
            <a:pPr marL="11430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32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8C350-057A-3CB9-DC86-33A61F6E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Key Performance Indicators (KPIs)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BDFBA-6FB1-663F-5DA3-152834CB1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914400" lvl="2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KPIs selected according to project type – reporting requirements are outlined in the KPI template.  Mandatory versus non-mandatory. </a:t>
            </a:r>
          </a:p>
          <a:p>
            <a:pPr marL="914400" lvl="2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project types, </a:t>
            </a: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to know </a:t>
            </a:r>
          </a:p>
          <a:p>
            <a:pPr marL="1371600" lvl="3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project participants by type and geographic location</a:t>
            </a:r>
            <a:endParaRPr lang="en-US" sz="2200" kern="1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3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dollar value leveraged (both cash and in-kind) from industry and other partners.  </a:t>
            </a:r>
          </a:p>
          <a:p>
            <a:pPr marL="914400" lvl="2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to add additional KPIs (non-mandatory).</a:t>
            </a:r>
          </a:p>
          <a:p>
            <a:pPr marL="914400" lvl="2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 reports updating progress on KPIs and project details to be submitted.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603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F87CA-B49F-8551-BD34-88C2479A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Project Evaluation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EA621-B0F6-97B5-7115-30787865C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An Independent panel of qualified experts will review the proposals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Panelists will be subject to confidentiality and conflict-of-interest considerations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Ratings will be assigned based on the following categories:</a:t>
            </a:r>
          </a:p>
          <a:p>
            <a:pPr marL="1028700" lvl="3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/>
              <a:t>Management; Technical; Commercialization (optional); Financial; Economic Benefits; EDI; Collaboration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522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4837-3A83-E810-85BF-7235C7E3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 Timelines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EA6B3-1901-89DA-76AA-9519B7229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342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applications must be received by the following dates:</a:t>
            </a:r>
          </a:p>
          <a:p>
            <a:pPr marL="1371600" lvl="3" indent="-342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Training and Commercialization – </a:t>
            </a:r>
            <a:r>
              <a:rPr lang="en-US" sz="2000" b="1" u="sng" kern="1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1</a:t>
            </a:r>
            <a:r>
              <a:rPr lang="en-US" sz="2000" b="1" u="sng" kern="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2023</a:t>
            </a:r>
            <a:endParaRPr lang="en-US" sz="20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3" indent="-342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&amp; Development - </a:t>
            </a:r>
            <a:r>
              <a:rPr lang="en-US" sz="2000" b="1" u="sng" kern="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15, 2023</a:t>
            </a:r>
          </a:p>
          <a:p>
            <a:pPr marL="914400" lvl="2" indent="-342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000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-3420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kern="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anticipated that </a:t>
            </a:r>
            <a:r>
              <a:rPr lang="en-US" b="1" kern="1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reviews/approvals will be completed in mid-August</a:t>
            </a:r>
            <a:r>
              <a:rPr lang="en-US" b="1" kern="1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kern="1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9407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11BA2A-9EF2-76C6-1332-1855A9EA6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966002"/>
            <a:ext cx="9144793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08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D79E-5C3D-C808-889A-259A5B75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694AA-067E-6D6E-F4DD-33E0B8848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796558" cy="4351338"/>
          </a:xfrm>
        </p:spPr>
        <p:txBody>
          <a:bodyPr/>
          <a:lstStyle/>
          <a:p>
            <a:r>
              <a:rPr lang="en-CA" dirty="0"/>
              <a:t>Overview of the NCC</a:t>
            </a:r>
          </a:p>
          <a:p>
            <a:r>
              <a:rPr lang="en-CA" dirty="0"/>
              <a:t>Overview of the Cyber Security Innovation Network (CSIN)</a:t>
            </a:r>
          </a:p>
          <a:p>
            <a:r>
              <a:rPr lang="en-CA" dirty="0"/>
              <a:t>Call for Proposals for Shovel-ready Projects</a:t>
            </a:r>
          </a:p>
          <a:p>
            <a:r>
              <a:rPr lang="en-CA" dirty="0"/>
              <a:t>Project Funding &amp; Assessment</a:t>
            </a:r>
          </a:p>
          <a:p>
            <a:r>
              <a:rPr lang="en-CA" dirty="0"/>
              <a:t>Timelines</a:t>
            </a:r>
          </a:p>
          <a:p>
            <a:r>
              <a:rPr lang="en-CA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2398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D65E2-4E6D-A15C-DE22-30639806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Vision and 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86C9D-9A67-EEC6-AF00-DA9C7E7872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Vision: </a:t>
            </a:r>
            <a:r>
              <a:rPr lang="en-US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Advancing cybersecurity innovation and talent development in Canada.</a:t>
            </a:r>
          </a:p>
          <a:p>
            <a:pPr marL="114300" indent="0">
              <a:buNone/>
            </a:pPr>
            <a:endParaRPr lang="en-US" b="0" i="0" dirty="0">
              <a:solidFill>
                <a:srgbClr val="333333"/>
              </a:solidFill>
              <a:effectLst/>
              <a:latin typeface="Century Gothic" panose="020B0502020202020204" pitchFamily="34" charset="0"/>
            </a:endParaRPr>
          </a:p>
          <a:p>
            <a:r>
              <a:rPr lang="en-US" b="1" dirty="0">
                <a:solidFill>
                  <a:srgbClr val="333333"/>
                </a:solidFill>
                <a:latin typeface="Century Gothic" panose="020B0502020202020204" pitchFamily="34" charset="0"/>
              </a:rPr>
              <a:t>Mission: </a:t>
            </a:r>
            <a:r>
              <a:rPr lang="en-US" b="0" i="0" dirty="0">
                <a:solidFill>
                  <a:srgbClr val="333333"/>
                </a:solidFill>
                <a:effectLst/>
                <a:latin typeface="Century Gothic" panose="020B0502020202020204" pitchFamily="34" charset="0"/>
              </a:rPr>
              <a:t>To grow a pan-Canadian network that works with private and public sectors to lead world-class cybersecurity innovation and talent development and to increase cybersecurity-related economic activity in Canada.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8866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8C2E-F3EA-A8BE-89A9-B6B137B6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8899" cy="1325563"/>
          </a:xfrm>
        </p:spPr>
        <p:txBody>
          <a:bodyPr>
            <a:normAutofit/>
          </a:bodyPr>
          <a:lstStyle/>
          <a:p>
            <a:r>
              <a:rPr lang="en-CA" sz="4300" dirty="0"/>
              <a:t>Cyber Security Innovation Network (CSIN)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0808-30A7-F949-2C6A-D7422F3E0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CA" dirty="0">
                <a:latin typeface="Century Gothic" panose="020B0502020202020204" pitchFamily="34" charset="0"/>
              </a:rPr>
              <a:t>Program Launch: May 6. 2021</a:t>
            </a:r>
          </a:p>
          <a:p>
            <a:pPr lvl="1"/>
            <a:r>
              <a:rPr lang="en-US" sz="2400" kern="1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Vision/Mission: </a:t>
            </a:r>
          </a:p>
          <a:p>
            <a:pPr lvl="2">
              <a:lnSpc>
                <a:spcPct val="110000"/>
              </a:lnSpc>
            </a:pPr>
            <a:r>
              <a:rPr lang="en-US" sz="2200" kern="1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cybersecurity network and capacity in Canada</a:t>
            </a:r>
            <a:endParaRPr lang="en-CA" sz="2200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0000"/>
              </a:lnSpc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the growth of Canada's cyber security ecosystem through industry-academia collaboration</a:t>
            </a:r>
          </a:p>
          <a:p>
            <a:pPr lvl="2">
              <a:lnSpc>
                <a:spcPct val="100000"/>
              </a:lnSpc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research and development, increase commercialization, and support the development of skilled  cybersecurity talent across Canada</a:t>
            </a:r>
            <a:endParaRPr lang="en-CA" sz="2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6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F08C3-8709-78CA-4263-4BA4D2BD7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Eligible Applicants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4D779-597E-D465-D610-DDDFDCE816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“Lead Recipient” is the NCC.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“Ultimate Recipient” means one or more of the following types of organizations selected by the Lead Recipient to receive funding to carry out Eligible Projects: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expertise in cybersecurity affiliated with post-secondary institutions;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Private sector;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Canadian post-secondary institutions; and, </a:t>
            </a:r>
          </a:p>
          <a:p>
            <a:pPr marL="45720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Not-for-profit organizations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133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D8C2E-F3EA-A8BE-89A9-B6B137B6F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8899" cy="1325563"/>
          </a:xfrm>
        </p:spPr>
        <p:txBody>
          <a:bodyPr>
            <a:normAutofit/>
          </a:bodyPr>
          <a:lstStyle/>
          <a:p>
            <a:r>
              <a:rPr lang="en-CA" sz="4300" dirty="0"/>
              <a:t>Cyber Security Innovation Network (CSIN)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0808-30A7-F949-2C6A-D7422F3E0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CA" dirty="0"/>
              <a:t>Deadline for Submitting Applications: July 25, 2021</a:t>
            </a:r>
          </a:p>
          <a:p>
            <a:pPr lvl="1"/>
            <a:r>
              <a:rPr lang="en-CA" dirty="0"/>
              <a:t>Selection of the Lead Recipient: February 17, 2022</a:t>
            </a:r>
          </a:p>
          <a:p>
            <a:pPr lvl="1"/>
            <a:r>
              <a:rPr lang="en-CA" dirty="0"/>
              <a:t>Contribution Agreement finalized and signed: June 28, 2022</a:t>
            </a:r>
          </a:p>
          <a:p>
            <a:pPr lvl="1"/>
            <a:r>
              <a:rPr lang="en-CA" dirty="0"/>
              <a:t>Call for full proposals of shovel-ready projects </a:t>
            </a:r>
          </a:p>
          <a:p>
            <a:pPr lvl="2"/>
            <a:r>
              <a:rPr lang="en-CA" sz="2200" dirty="0"/>
              <a:t>Issued: April 20, 2023</a:t>
            </a:r>
          </a:p>
          <a:p>
            <a:pPr lvl="2"/>
            <a:r>
              <a:rPr lang="en-CA" sz="2200" dirty="0"/>
              <a:t>Deadline:</a:t>
            </a:r>
          </a:p>
          <a:p>
            <a:pPr lvl="3"/>
            <a:r>
              <a:rPr lang="en-CA" sz="2200" dirty="0"/>
              <a:t>Commercialization and Training: June 1, 2023</a:t>
            </a:r>
          </a:p>
          <a:p>
            <a:pPr lvl="3"/>
            <a:r>
              <a:rPr lang="en-CA" sz="2200" dirty="0"/>
              <a:t>Research &amp; Development: June 15, 2023</a:t>
            </a:r>
          </a:p>
        </p:txBody>
      </p:sp>
    </p:spTree>
    <p:extLst>
      <p:ext uri="{BB962C8B-B14F-4D97-AF65-F5344CB8AC3E}">
        <p14:creationId xmlns:p14="http://schemas.microsoft.com/office/powerpoint/2010/main" val="211157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0808-30A7-F949-2C6A-D7422F3E0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Funding to Support</a:t>
            </a:r>
          </a:p>
          <a:p>
            <a:pPr marL="114300" indent="0">
              <a:buNone/>
            </a:pPr>
            <a:endParaRPr lang="en-CA" sz="1000" dirty="0"/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Establishing research and development projects between post-secondary researchers and industry to answer cybersecurity challenges; 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Supporting the commercialization of intellectual property created by Canadian researchers; and, 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new cybersecurity workers and upskilling existing cybersecurity workers to meet Canada’s cybersecurity </a:t>
            </a:r>
            <a:r>
              <a:rPr lang="en-US" sz="2200" kern="1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labour</a:t>
            </a:r>
            <a:r>
              <a:rPr lang="en-US" sz="22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market demand.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5C0078-FD6B-03A9-5D73-3E502804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353801" cy="1325563"/>
          </a:xfrm>
        </p:spPr>
        <p:txBody>
          <a:bodyPr>
            <a:normAutofit/>
          </a:bodyPr>
          <a:lstStyle/>
          <a:p>
            <a:r>
              <a:rPr lang="en-CA" sz="4300" dirty="0"/>
              <a:t>Project Streams </a:t>
            </a:r>
          </a:p>
        </p:txBody>
      </p:sp>
    </p:spTree>
    <p:extLst>
      <p:ext uri="{BB962C8B-B14F-4D97-AF65-F5344CB8AC3E}">
        <p14:creationId xmlns:p14="http://schemas.microsoft.com/office/powerpoint/2010/main" val="154606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7E87-2DAC-CCCE-E786-5FA85F97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Elements of a Good Project?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D9783-16FA-3F41-EEEE-5BDDD0ECC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Economic, innovation, and social benefits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Technological advancement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feasibility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for commercialization 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 mix of organizations 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representation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Equity, Diversity and Inclusion 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Performance Indicators to be achieved 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Strengthens and promotes the sustainability of the Lead Recipient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6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7E87-2DAC-CCCE-E786-5FA85F97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6957" cy="1325563"/>
          </a:xfrm>
        </p:spPr>
        <p:txBody>
          <a:bodyPr/>
          <a:lstStyle/>
          <a:p>
            <a:r>
              <a:rPr lang="en-CA" dirty="0"/>
              <a:t>Successful Applicants Will Need to Demonstrate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D9783-16FA-3F41-EEEE-5BDDD0ECC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Cybersecurity Plan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Management Plan 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Equity, Diversity and Inclusion Framework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Demonstrated financial capacity to carry out their Eligible Projects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 Agreements in place as required</a:t>
            </a:r>
          </a:p>
          <a:p>
            <a:pPr marL="914400" lvl="2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with National Security Guidelines for Research Partnership Risk Assessment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0323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C Colours">
      <a:dk1>
        <a:srgbClr val="000000"/>
      </a:dk1>
      <a:lt1>
        <a:srgbClr val="FFFFFF"/>
      </a:lt1>
      <a:dk2>
        <a:srgbClr val="B0328A"/>
      </a:dk2>
      <a:lt2>
        <a:srgbClr val="FFFFFF"/>
      </a:lt2>
      <a:accent1>
        <a:srgbClr val="3386C0"/>
      </a:accent1>
      <a:accent2>
        <a:srgbClr val="FFA708"/>
      </a:accent2>
      <a:accent3>
        <a:srgbClr val="EC2F48"/>
      </a:accent3>
      <a:accent4>
        <a:srgbClr val="F5D126"/>
      </a:accent4>
      <a:accent5>
        <a:srgbClr val="429942"/>
      </a:accent5>
      <a:accent6>
        <a:srgbClr val="FFFFFF"/>
      </a:accent6>
      <a:hlink>
        <a:srgbClr val="EC2F48"/>
      </a:hlink>
      <a:folHlink>
        <a:srgbClr val="3386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1029</Words>
  <Application>Microsoft Office PowerPoint</Application>
  <PresentationFormat>Widescreen</PresentationFormat>
  <Paragraphs>128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Arial</vt:lpstr>
      <vt:lpstr>Office Theme</vt:lpstr>
      <vt:lpstr>Shovel-ready Projects</vt:lpstr>
      <vt:lpstr>Agenda</vt:lpstr>
      <vt:lpstr>Vision and Mission</vt:lpstr>
      <vt:lpstr>Cyber Security Innovation Network (CSIN)</vt:lpstr>
      <vt:lpstr>Eligible Applicants</vt:lpstr>
      <vt:lpstr>Cyber Security Innovation Network (CSIN)</vt:lpstr>
      <vt:lpstr>Project Streams </vt:lpstr>
      <vt:lpstr>Elements of a Good Project?</vt:lpstr>
      <vt:lpstr>Successful Applicants Will Need to Demonstrate</vt:lpstr>
      <vt:lpstr>Information that Goes into Application</vt:lpstr>
      <vt:lpstr>How are Projects Funded</vt:lpstr>
      <vt:lpstr>How are Projects Funded? (continued …)</vt:lpstr>
      <vt:lpstr>How are Projects Funded? (continued …)</vt:lpstr>
      <vt:lpstr>How are Projects Funded? (continued …)</vt:lpstr>
      <vt:lpstr>Eligible Sources of Matching Funds</vt:lpstr>
      <vt:lpstr> Key Performance Indicators (KPIs)</vt:lpstr>
      <vt:lpstr> Project Evaluation Process</vt:lpstr>
      <vt:lpstr> Timelines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2023/24 Corporate Plan</dc:title>
  <dc:creator>Mallory Silver</dc:creator>
  <cp:lastModifiedBy>Hugh Hicks</cp:lastModifiedBy>
  <cp:revision>53</cp:revision>
  <dcterms:created xsi:type="dcterms:W3CDTF">2022-10-15T01:29:08Z</dcterms:created>
  <dcterms:modified xsi:type="dcterms:W3CDTF">2023-04-25T18:25:54Z</dcterms:modified>
</cp:coreProperties>
</file>